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59" r:id="rId4"/>
    <p:sldId id="261" r:id="rId5"/>
    <p:sldId id="258" r:id="rId6"/>
    <p:sldId id="262" r:id="rId7"/>
    <p:sldId id="263" r:id="rId8"/>
    <p:sldId id="264" r:id="rId9"/>
    <p:sldId id="274" r:id="rId10"/>
    <p:sldId id="266" r:id="rId11"/>
    <p:sldId id="265" r:id="rId12"/>
    <p:sldId id="268" r:id="rId13"/>
    <p:sldId id="270" r:id="rId14"/>
    <p:sldId id="269" r:id="rId15"/>
    <p:sldId id="272" r:id="rId16"/>
    <p:sldId id="271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034"/>
    <a:srgbClr val="21E741"/>
    <a:srgbClr val="22F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5DD26-058B-9E42-A2D7-A77026126B15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DC789-4DE7-F049-A821-D83653D94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9A736-1D41-4B4A-AC5B-1C38462474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1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DC789-4DE7-F049-A821-D83653D94A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31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4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76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6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6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2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9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1236-7EBC-924A-87EE-63F8D0E1E35B}" type="datetimeFigureOut">
              <a:rPr lang="en-US" smtClean="0"/>
              <a:t>7/8/2014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AB16B-544A-894D-A2D0-BF189AE75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>Where’s the hacker spirit?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4569" y="4570047"/>
            <a:ext cx="6400800" cy="705338"/>
          </a:xfrm>
        </p:spPr>
        <p:txBody>
          <a:bodyPr/>
          <a:lstStyle/>
          <a:p>
            <a:r>
              <a:rPr lang="en-US" dirty="0" smtClean="0"/>
              <a:t>Matthieu Villatte,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99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4565971" y="2542565"/>
            <a:ext cx="0" cy="3727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47383" y="1764043"/>
            <a:ext cx="1317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VALUES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97405" y="4067479"/>
            <a:ext cx="195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AVOIDANCE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204" y="4064593"/>
            <a:ext cx="1819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APPROACH</a:t>
            </a:r>
            <a:endParaRPr lang="en-US" sz="2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23178" y="4329089"/>
            <a:ext cx="4485585" cy="0"/>
          </a:xfrm>
          <a:prstGeom prst="straightConnector1">
            <a:avLst/>
          </a:prstGeom>
          <a:ln>
            <a:solidFill>
              <a:srgbClr val="0000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56212" y="4402493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External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200889" y="4382507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External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88366" y="3828399"/>
            <a:ext cx="85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Mental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19228" y="3840035"/>
            <a:ext cx="85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Mental</a:t>
            </a:r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1774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B50034"/>
                </a:solidFill>
              </a:rPr>
              <a:t>Hacking the matrix</a:t>
            </a:r>
            <a:endParaRPr lang="en-US" sz="6000" b="1" dirty="0">
              <a:solidFill>
                <a:srgbClr val="B50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200" b="1" dirty="0" smtClean="0">
                <a:solidFill>
                  <a:srgbClr val="B50034"/>
                </a:solidFill>
              </a:rPr>
              <a:t>A community of 300 hackers</a:t>
            </a:r>
            <a:endParaRPr lang="en-US" sz="5200" b="1" dirty="0">
              <a:solidFill>
                <a:srgbClr val="B50034"/>
              </a:solidFill>
            </a:endParaRPr>
          </a:p>
        </p:txBody>
      </p:sp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63" y="1904964"/>
            <a:ext cx="5553180" cy="41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B50034"/>
                </a:solidFill>
              </a:rPr>
              <a:t>Playing around…</a:t>
            </a:r>
            <a:endParaRPr lang="en-US" sz="6000" b="1" dirty="0">
              <a:solidFill>
                <a:srgbClr val="B5003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14" y="1476688"/>
            <a:ext cx="7274124" cy="53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B50034"/>
                </a:solidFill>
              </a:rPr>
              <a:t>Exploring further…</a:t>
            </a:r>
            <a:endParaRPr lang="en-US" sz="6000" b="1" dirty="0">
              <a:solidFill>
                <a:srgbClr val="B5003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5" y="1417638"/>
            <a:ext cx="6442363" cy="54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B50034"/>
                </a:solidFill>
              </a:rPr>
              <a:t>And further…</a:t>
            </a:r>
            <a:endParaRPr lang="en-US" sz="6000" b="1" dirty="0">
              <a:solidFill>
                <a:srgbClr val="B5003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95" y="1639455"/>
            <a:ext cx="7404904" cy="521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093"/>
            <a:ext cx="9305636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B50034"/>
                </a:solidFill>
              </a:rPr>
              <a:t>G</a:t>
            </a:r>
            <a:r>
              <a:rPr lang="en-US" b="1" dirty="0" smtClean="0">
                <a:solidFill>
                  <a:srgbClr val="B50034"/>
                </a:solidFill>
              </a:rPr>
              <a:t>etting more and more creative…</a:t>
            </a:r>
            <a:br>
              <a:rPr lang="en-US" b="1" dirty="0" smtClean="0">
                <a:solidFill>
                  <a:srgbClr val="B50034"/>
                </a:solidFill>
              </a:rPr>
            </a:br>
            <a:endParaRPr lang="en-US" sz="2000" b="1" dirty="0">
              <a:solidFill>
                <a:srgbClr val="B5003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8198"/>
            <a:ext cx="9144000" cy="228907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788727" y="1962727"/>
            <a:ext cx="1009617" cy="1200728"/>
          </a:xfrm>
          <a:prstGeom prst="straightConnector1">
            <a:avLst/>
          </a:prstGeom>
          <a:ln w="57150" cmpd="sng">
            <a:solidFill>
              <a:srgbClr val="B50034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732926" y="1475427"/>
            <a:ext cx="23704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B50034"/>
                </a:solidFill>
              </a:rPr>
              <a:t>(and slightly crazy)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961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B50034"/>
                </a:solidFill>
              </a:rPr>
              <a:t>And </a:t>
            </a:r>
            <a:r>
              <a:rPr lang="en-US" sz="6000" b="1" dirty="0">
                <a:solidFill>
                  <a:srgbClr val="B50034"/>
                </a:solidFill>
              </a:rPr>
              <a:t>h</a:t>
            </a:r>
            <a:r>
              <a:rPr lang="en-US" sz="6000" b="1" dirty="0" smtClean="0">
                <a:solidFill>
                  <a:srgbClr val="B50034"/>
                </a:solidFill>
              </a:rPr>
              <a:t>aving fun.</a:t>
            </a:r>
            <a:endParaRPr lang="en-US" sz="6000" b="1" dirty="0">
              <a:solidFill>
                <a:srgbClr val="B5003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9050" b="27215"/>
          <a:stretch/>
        </p:blipFill>
        <p:spPr>
          <a:xfrm>
            <a:off x="1" y="2123627"/>
            <a:ext cx="9144000" cy="299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3886" y="2475922"/>
            <a:ext cx="4940114" cy="2123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“Everything should be made as simple as possible, </a:t>
            </a:r>
          </a:p>
          <a:p>
            <a:pPr marL="0" indent="0">
              <a:buNone/>
            </a:pPr>
            <a:r>
              <a:rPr lang="en-US" i="1" dirty="0" smtClean="0"/>
              <a:t>but not simpler”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74" y="1572528"/>
            <a:ext cx="3391110" cy="33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8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7" y="2191327"/>
            <a:ext cx="8229600" cy="14708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Geeks </a:t>
            </a:r>
            <a:r>
              <a:rPr lang="en-US" i="1" dirty="0"/>
              <a:t>need </a:t>
            </a:r>
            <a:r>
              <a:rPr lang="en-US" i="1" dirty="0" smtClean="0"/>
              <a:t>a </a:t>
            </a:r>
            <a:r>
              <a:rPr lang="en-US" i="1" dirty="0"/>
              <a:t>sand box -- not just a soap </a:t>
            </a:r>
            <a:r>
              <a:rPr lang="en-US" i="1" dirty="0" smtClean="0"/>
              <a:t>box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dirty="0" smtClean="0"/>
              <a:t>-- Steve H.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46" y="3292763"/>
            <a:ext cx="2130522" cy="319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5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34" y="70448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B50034"/>
                </a:solidFill>
              </a:rPr>
              <a:t>From behavioral principles to ACT</a:t>
            </a:r>
            <a:endParaRPr lang="en-US" b="1" dirty="0">
              <a:solidFill>
                <a:srgbClr val="B50034"/>
              </a:solidFill>
            </a:endParaRPr>
          </a:p>
        </p:txBody>
      </p:sp>
      <p:pic>
        <p:nvPicPr>
          <p:cNvPr id="4" name="Picture 2" descr="http://photoload.ru/data/7f/5e/db/7f5edbe43c029bfaf9904684ea3bb5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2405"/>
            <a:ext cx="3429000" cy="332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photo.goodreads.com/books/1180909448l/1090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32405"/>
            <a:ext cx="1940997" cy="332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2.imagesbn.com/images/14550000/145547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/>
          <a:stretch/>
        </p:blipFill>
        <p:spPr bwMode="auto">
          <a:xfrm>
            <a:off x="6241666" y="3132405"/>
            <a:ext cx="2254203" cy="332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9939040">
            <a:off x="74551" y="4924902"/>
            <a:ext cx="328920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NOT GOOD ENOUGH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939040">
            <a:off x="2929420" y="5077303"/>
            <a:ext cx="3101605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TOO COMPLICATED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939040">
            <a:off x="6426202" y="5594918"/>
            <a:ext cx="145983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WILL DO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8642" y="5504779"/>
            <a:ext cx="4231382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0000"/>
                </a:solidFill>
              </a:rPr>
              <a:t>B</a:t>
            </a:r>
            <a:r>
              <a:rPr lang="en-US" sz="3600" b="1" dirty="0" smtClean="0">
                <a:solidFill>
                  <a:srgbClr val="000000"/>
                </a:solidFill>
              </a:rPr>
              <a:t>ehavioral principles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03" r="6438"/>
          <a:stretch/>
        </p:blipFill>
        <p:spPr>
          <a:xfrm>
            <a:off x="1032238" y="2105543"/>
            <a:ext cx="1813094" cy="34833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642" y="2489605"/>
            <a:ext cx="3960808" cy="297060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0154" y="5491327"/>
            <a:ext cx="41065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/>
              <a:t>M</a:t>
            </a:r>
            <a:r>
              <a:rPr lang="en-US" sz="3600" b="1" dirty="0" smtClean="0"/>
              <a:t>iddle level terms</a:t>
            </a:r>
            <a:endParaRPr lang="en-US" sz="36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B50034"/>
                </a:solidFill>
              </a:rPr>
              <a:t>The dissemination strategy</a:t>
            </a:r>
            <a:endParaRPr lang="en-US" b="1" dirty="0">
              <a:solidFill>
                <a:srgbClr val="B50034"/>
              </a:solidFill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1870513" y="1417638"/>
            <a:ext cx="3502938" cy="2614815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Control is the problem!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Explosion 1 7"/>
          <p:cNvSpPr/>
          <p:nvPr/>
        </p:nvSpPr>
        <p:spPr>
          <a:xfrm rot="20681124">
            <a:off x="-498175" y="3616794"/>
            <a:ext cx="3502938" cy="2614815"/>
          </a:xfrm>
          <a:prstGeom prst="irregularSeal1">
            <a:avLst/>
          </a:prstGeom>
          <a:solidFill>
            <a:srgbClr val="22FF1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Reduce verbal dominance!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 rot="20873673">
            <a:off x="2054840" y="2853473"/>
            <a:ext cx="3875232" cy="3819979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Watch out for making sense and problem solving!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-891274" y="344266"/>
            <a:ext cx="4513256" cy="3522554"/>
          </a:xfrm>
          <a:prstGeom prst="irregularSeal1">
            <a:avLst/>
          </a:prstGeom>
          <a:solidFill>
            <a:srgbClr val="3366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21E741"/>
                </a:solidFill>
              </a:rPr>
              <a:t>Get out of your mind and into your life!</a:t>
            </a:r>
            <a:endParaRPr lang="en-US" sz="2400" b="1" dirty="0">
              <a:solidFill>
                <a:srgbClr val="21E7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36684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B50034"/>
                </a:solidFill>
              </a:rPr>
              <a:t>Has ACT become a local adaptive peak?</a:t>
            </a:r>
            <a:endParaRPr lang="en-US" b="1" dirty="0">
              <a:solidFill>
                <a:srgbClr val="B5003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2142" l="9988" r="89997">
                        <a14:foregroundMark x1="35692" y1="9819" x2="35692" y2="9819"/>
                        <a14:foregroundMark x1="54442" y1="31252" x2="54442" y2="31252"/>
                        <a14:foregroundMark x1="66621" y1="82142" x2="66621" y2="82142"/>
                        <a14:foregroundMark x1="16942" y1="75897" x2="16942" y2="75897"/>
                      </a14:backgroundRemoval>
                    </a14:imgEffect>
                  </a14:imgLayer>
                </a14:imgProps>
              </a:ext>
            </a:extLst>
          </a:blip>
          <a:srcRect b="35217"/>
          <a:stretch/>
        </p:blipFill>
        <p:spPr>
          <a:xfrm>
            <a:off x="3515600" y="2051538"/>
            <a:ext cx="2084225" cy="141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35613"/>
          <a:stretch/>
        </p:blipFill>
        <p:spPr>
          <a:xfrm>
            <a:off x="4708079" y="1975470"/>
            <a:ext cx="1865431" cy="1261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16" y="3093146"/>
            <a:ext cx="9144000" cy="3870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1568"/>
          <a:stretch/>
        </p:blipFill>
        <p:spPr>
          <a:xfrm>
            <a:off x="-7316" y="1417638"/>
            <a:ext cx="4428605" cy="5805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955" y="1463307"/>
            <a:ext cx="3198045" cy="1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B50034"/>
                </a:solidFill>
              </a:rPr>
              <a:t>Restoring the hacker spirit in ACT</a:t>
            </a:r>
            <a:endParaRPr lang="en-US" b="1" dirty="0">
              <a:solidFill>
                <a:srgbClr val="B5003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12324"/>
            <a:ext cx="8229600" cy="208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smtClean="0"/>
              <a:t>Hacker:</a:t>
            </a:r>
          </a:p>
          <a:p>
            <a:pPr marL="0" indent="0">
              <a:buNone/>
            </a:pPr>
            <a:r>
              <a:rPr lang="en-US" sz="2800" dirty="0">
                <a:latin typeface="Apple Symbols"/>
                <a:cs typeface="Apple Symbols"/>
              </a:rPr>
              <a:t>E</a:t>
            </a:r>
            <a:r>
              <a:rPr lang="en-US" sz="2800" dirty="0" smtClean="0">
                <a:latin typeface="Apple Symbols"/>
                <a:cs typeface="Apple Symbols"/>
              </a:rPr>
              <a:t>njoys </a:t>
            </a:r>
            <a:r>
              <a:rPr lang="en-US" sz="2800" dirty="0">
                <a:latin typeface="Apple Symbols"/>
                <a:cs typeface="Apple Symbols"/>
              </a:rPr>
              <a:t>the intellectual challenge of creatively overcoming and circumventing limitations of programming systems and who tries to extend their capabilities. </a:t>
            </a:r>
            <a:endParaRPr lang="en-US" sz="2800" dirty="0" smtClean="0">
              <a:latin typeface="Apple Symbols"/>
              <a:cs typeface="Apple Symbols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37324"/>
            <a:ext cx="762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2142" l="9988" r="89997">
                        <a14:foregroundMark x1="35692" y1="9819" x2="35692" y2="9819"/>
                        <a14:foregroundMark x1="54442" y1="31252" x2="54442" y2="31252"/>
                        <a14:foregroundMark x1="66621" y1="82142" x2="66621" y2="82142"/>
                        <a14:foregroundMark x1="16942" y1="75897" x2="16942" y2="75897"/>
                      </a14:backgroundRemoval>
                    </a14:imgEffect>
                  </a14:imgLayer>
                </a14:imgProps>
              </a:ext>
            </a:extLst>
          </a:blip>
          <a:srcRect b="35217"/>
          <a:stretch/>
        </p:blipFill>
        <p:spPr>
          <a:xfrm>
            <a:off x="3515600" y="2051538"/>
            <a:ext cx="2084225" cy="1417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35613"/>
          <a:stretch/>
        </p:blipFill>
        <p:spPr>
          <a:xfrm>
            <a:off x="4708079" y="1975470"/>
            <a:ext cx="1865431" cy="1261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16" y="3093146"/>
            <a:ext cx="9144000" cy="3870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1568"/>
          <a:stretch/>
        </p:blipFill>
        <p:spPr>
          <a:xfrm>
            <a:off x="-7316" y="1417638"/>
            <a:ext cx="4428605" cy="5805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75" r="100000">
                        <a14:foregroundMark x1="28699" y1="9293" x2="28699" y2="9293"/>
                        <a14:backgroundMark x1="81742" y1="80791" x2="81742" y2="80791"/>
                        <a14:backgroundMark x1="74766" y1="71775" x2="74766" y2="71775"/>
                        <a14:backgroundMark x1="78699" y1="6103" x2="78699" y2="6103"/>
                        <a14:backgroundMark x1="59551" y1="6727" x2="59551" y2="6727"/>
                        <a14:backgroundMark x1="51311" y1="17684" x2="51311" y2="17684"/>
                        <a14:backgroundMark x1="72191" y1="8669" x2="72191" y2="8669"/>
                        <a14:backgroundMark x1="71301" y1="17684" x2="71301" y2="17684"/>
                        <a14:backgroundMark x1="69569" y1="64702" x2="69569" y2="64702"/>
                        <a14:backgroundMark x1="72612" y1="85298" x2="72612" y2="85298"/>
                        <a14:backgroundMark x1="86517" y1="91748" x2="86517" y2="91748"/>
                        <a14:backgroundMark x1="89560" y1="71151" x2="89560" y2="71151"/>
                        <a14:backgroundMark x1="88249" y1="8044" x2="88249" y2="8044"/>
                        <a14:backgroundMark x1="76545" y1="93689" x2="76545" y2="93689"/>
                        <a14:backgroundMark x1="69148" y1="95562" x2="69148" y2="95562"/>
                        <a14:backgroundMark x1="91292" y1="88488" x2="91292" y2="88488"/>
                        <a14:backgroundMark x1="91292" y1="79473" x2="91292" y2="79473"/>
                        <a14:backgroundMark x1="80009" y1="69209" x2="80009" y2="69209"/>
                        <a14:backgroundMark x1="94803" y1="8044" x2="94803" y2="8044"/>
                        <a14:backgroundMark x1="80009" y1="15742" x2="80009" y2="15742"/>
                        <a14:backgroundMark x1="55665" y1="9917" x2="55665" y2="9917"/>
                        <a14:backgroundMark x1="47378" y1="7351" x2="47378" y2="7351"/>
                        <a14:backgroundMark x1="96536" y1="69834" x2="96536" y2="69834"/>
                        <a14:backgroundMark x1="69991" y1="73024" x2="69991" y2="73024"/>
                        <a14:backgroundMark x1="74345" y1="80166" x2="74345" y2="80166"/>
                        <a14:backgroundMark x1="80009" y1="85922" x2="80009" y2="85922"/>
                        <a14:backgroundMark x1="81742" y1="94938" x2="81742" y2="94938"/>
                        <a14:backgroundMark x1="93493" y1="13176" x2="93493" y2="13176"/>
                        <a14:backgroundMark x1="87406" y1="14424" x2="87406" y2="14424"/>
                        <a14:backgroundMark x1="67416" y1="14424" x2="67416" y2="14424"/>
                        <a14:backgroundMark x1="96067" y1="82039" x2="96067" y2="82039"/>
                        <a14:backgroundMark x1="59551" y1="94313" x2="59551" y2="94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365" y="0"/>
            <a:ext cx="3904635" cy="26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55691E-8 9.36849E-7 C 0.00156 0.16608 -0.0007 0.16423 0.00903 0.26578 C 0.00973 0.2866 0.01129 0.30742 0.01129 0.32847 C 0.01129 0.33148 0.0106 0.32153 0.00903 0.31945 C 0.00729 0.31714 0.00434 0.3176 0.00226 0.31644 C -0.00782 0.31066 -0.01686 0.3028 -0.0245 0.29262 C -0.03736 0.2755 -0.04275 0.26694 -0.06273 0.25376 C -0.0702 0.24867 -0.07941 0.24658 -0.08515 0.23895 C -0.09331 0.22808 -0.10131 0.21952 -0.11208 0.21512 C -0.1272 0.195 -0.15135 0.164 -0.16577 0.14041 C -0.18298 0.11219 -0.19688 0.08281 -0.21964 0.06268 C -0.2212 0.05968 -0.22207 0.05598 -0.22416 0.05389 C -0.22607 0.05181 -0.22937 0.05297 -0.23093 0.05089 C -0.23406 0.04672 -0.2351 0.04048 -0.23754 0.03585 C -0.24553 0.02058 -0.2563 0.00856 -0.26447 -0.00579 C -0.27246 -0.0199 -0.27802 -0.03493 -0.28914 -0.04465 C -0.29679 -0.05968 -0.31243 -0.06778 -0.31834 -0.08351 C -0.3199 -0.08767 -0.32077 -0.09207 -0.32285 -0.09554 C -0.32685 -0.10225 -0.33623 -0.11335 -0.33623 -0.11335 C -0.34162 -0.13463 -0.33693 -0.12769 -0.34753 -0.13718 C -0.3484 -0.14018 -0.3484 -0.14388 -0.34979 -0.1462 C -0.35152 -0.14921 -0.35639 -0.15221 -0.35639 -0.15221 L -0.42364 -0.04164 L -0.48654 -0.19107 " pathEditMode="relative" ptsTypes="fffffffffffffffffffff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B50034"/>
                </a:solidFill>
              </a:rPr>
              <a:t>One example</a:t>
            </a:r>
            <a:endParaRPr lang="en-US" sz="6000" b="1" dirty="0">
              <a:solidFill>
                <a:srgbClr val="B5003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71" y="1773338"/>
            <a:ext cx="7374486" cy="467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64" y="1014846"/>
            <a:ext cx="8229600" cy="16325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i="1" dirty="0" smtClean="0"/>
              <a:t>Experiential avoidan</a:t>
            </a:r>
            <a:r>
              <a:rPr lang="en-US" i="1" dirty="0"/>
              <a:t>c</a:t>
            </a:r>
            <a:r>
              <a:rPr lang="en-US" i="1" dirty="0" smtClean="0"/>
              <a:t>e is not always A problem, is not always THE problem, and is not always THE ONLY problem.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607"/>
          <a:stretch/>
        </p:blipFill>
        <p:spPr>
          <a:xfrm>
            <a:off x="6072908" y="3648364"/>
            <a:ext cx="2909454" cy="3010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97956"/>
            <a:ext cx="2147117" cy="3241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420" y="3417454"/>
            <a:ext cx="1981515" cy="322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26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177</Words>
  <Application>Microsoft Office PowerPoint</Application>
  <PresentationFormat>On-screen Show (4:3)</PresentationFormat>
  <Paragraphs>40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Where’s the hacker spirit?</vt:lpstr>
      <vt:lpstr>PowerPoint Presentation</vt:lpstr>
      <vt:lpstr>From behavioral principles to ACT</vt:lpstr>
      <vt:lpstr>Behavioral principles</vt:lpstr>
      <vt:lpstr>Has ACT become a local adaptive peak?</vt:lpstr>
      <vt:lpstr>Restoring the hacker spirit in ACT</vt:lpstr>
      <vt:lpstr>PowerPoint Presentation</vt:lpstr>
      <vt:lpstr>One example</vt:lpstr>
      <vt:lpstr>PowerPoint Presentation</vt:lpstr>
      <vt:lpstr>PowerPoint Presentation</vt:lpstr>
      <vt:lpstr>A community of 300 hackers</vt:lpstr>
      <vt:lpstr>Playing around…</vt:lpstr>
      <vt:lpstr>Exploring further…</vt:lpstr>
      <vt:lpstr>And further…</vt:lpstr>
      <vt:lpstr>Getting more and more creative… </vt:lpstr>
      <vt:lpstr>And having fun.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Villatte</dc:creator>
  <cp:lastModifiedBy>Emily</cp:lastModifiedBy>
  <cp:revision>21</cp:revision>
  <dcterms:created xsi:type="dcterms:W3CDTF">2014-06-05T19:46:17Z</dcterms:created>
  <dcterms:modified xsi:type="dcterms:W3CDTF">2014-07-08T13:56:35Z</dcterms:modified>
</cp:coreProperties>
</file>